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6" autoAdjust="0"/>
    <p:restoredTop sz="94660"/>
  </p:normalViewPr>
  <p:slideViewPr>
    <p:cSldViewPr snapToGrid="0">
      <p:cViewPr varScale="1">
        <p:scale>
          <a:sx n="77" d="100"/>
          <a:sy n="77"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424CC-A0DD-866B-353E-763858469D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F459757-79BA-6C5F-BCDC-C03A083341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2CD0FC9-7A94-7D1D-12AB-63EF3D770DF9}"/>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5" name="Footer Placeholder 4">
            <a:extLst>
              <a:ext uri="{FF2B5EF4-FFF2-40B4-BE49-F238E27FC236}">
                <a16:creationId xmlns:a16="http://schemas.microsoft.com/office/drawing/2014/main" id="{A7E606B7-4DCE-10AA-6169-283B8CD32F0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5F8FC8-B432-6389-6A77-4CFA9BC8F777}"/>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46139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69AD3-E54C-E007-9D7C-C9F067736C0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6B8CFF3-97AB-9083-FA58-DE4EB2D6F1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05C44D0-4BA4-685F-E2EB-E3CDC60FC6D9}"/>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5" name="Footer Placeholder 4">
            <a:extLst>
              <a:ext uri="{FF2B5EF4-FFF2-40B4-BE49-F238E27FC236}">
                <a16:creationId xmlns:a16="http://schemas.microsoft.com/office/drawing/2014/main" id="{A54EC091-44FE-C40D-E1DB-3EE48B21821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A0F70B4-0BFD-5ECB-B074-5BE9CC4185B3}"/>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261177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26C85D-E5ED-AD21-39E0-B9BA779AB5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651225C-8A3C-A2CA-7235-B073D8390A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DC03E73-E8F6-8629-F153-EAAA84BB9D30}"/>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5" name="Footer Placeholder 4">
            <a:extLst>
              <a:ext uri="{FF2B5EF4-FFF2-40B4-BE49-F238E27FC236}">
                <a16:creationId xmlns:a16="http://schemas.microsoft.com/office/drawing/2014/main" id="{4635F631-F7A0-AD92-D382-4B5D84F4674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0E37649-E2B0-5E08-26A5-9CFAA97AE07C}"/>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165878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5B1B-5539-6681-6872-D54957D821A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AB184E8-5AC3-17A3-80B3-248BB95648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120F301-A86C-D3FA-44B5-6C4F9474AD31}"/>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5" name="Footer Placeholder 4">
            <a:extLst>
              <a:ext uri="{FF2B5EF4-FFF2-40B4-BE49-F238E27FC236}">
                <a16:creationId xmlns:a16="http://schemas.microsoft.com/office/drawing/2014/main" id="{AB2374DB-6F25-5FD3-28E3-0BBC9DDC71F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6231EAC-6A48-AB4B-D528-646E3A5BEA70}"/>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252816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8FC6C-C5CC-A1AB-E37A-AF44DEE91E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14CEE21-9305-03CB-4CAB-FB53F7DE0E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B0C6B0-7070-2C54-A7B2-5EBAF176B73B}"/>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5" name="Footer Placeholder 4">
            <a:extLst>
              <a:ext uri="{FF2B5EF4-FFF2-40B4-BE49-F238E27FC236}">
                <a16:creationId xmlns:a16="http://schemas.microsoft.com/office/drawing/2014/main" id="{8EFD26EF-A746-1A6F-5FC7-D2E510FEAF5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6C986D5-93D1-0384-4F76-66DFE24DB919}"/>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1407891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39154-C0A9-88A5-E3D3-9776A4D75A1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EDD5ED-C7E4-4BB7-7FD3-16639F6E4F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938E887-97A2-ABB7-AEBD-D7C71D089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4F6B60A-0193-46C2-7E7B-D1084E1931D1}"/>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6" name="Footer Placeholder 5">
            <a:extLst>
              <a:ext uri="{FF2B5EF4-FFF2-40B4-BE49-F238E27FC236}">
                <a16:creationId xmlns:a16="http://schemas.microsoft.com/office/drawing/2014/main" id="{0197357E-D831-838C-51D8-B38B8D1C18C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2737B7F-0008-301D-8650-FE870C9C6A6B}"/>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327900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69C3-EBF5-04B3-D05E-3D1F15E6E83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C438106-BF18-E0C7-8A6E-5E11511E9F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326A0E-83C3-9559-6334-7DB2B95792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B11F7A0-1231-83A2-D461-B702645803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D52900-3139-E291-5CB6-20EB2DD484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610012C-49B9-B9E5-06E0-D330726B8BF9}"/>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8" name="Footer Placeholder 7">
            <a:extLst>
              <a:ext uri="{FF2B5EF4-FFF2-40B4-BE49-F238E27FC236}">
                <a16:creationId xmlns:a16="http://schemas.microsoft.com/office/drawing/2014/main" id="{8B73BB44-81E2-1A72-C34B-858D5FD3143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24D98F2-52A4-06A5-C5F5-03D6C6CB0103}"/>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188426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46F72-544B-E327-2D32-D1BAEE4FA26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8CE3871-6DC5-D96F-72DE-C4B33D11262E}"/>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4" name="Footer Placeholder 3">
            <a:extLst>
              <a:ext uri="{FF2B5EF4-FFF2-40B4-BE49-F238E27FC236}">
                <a16:creationId xmlns:a16="http://schemas.microsoft.com/office/drawing/2014/main" id="{66AC94ED-2365-E61F-CDD9-E5A7FF147F8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2245AF8-012F-8096-D00A-3322490C89B6}"/>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4247063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1EECA-F0CB-577B-FAB4-1ADBFE705DB8}"/>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3" name="Footer Placeholder 2">
            <a:extLst>
              <a:ext uri="{FF2B5EF4-FFF2-40B4-BE49-F238E27FC236}">
                <a16:creationId xmlns:a16="http://schemas.microsoft.com/office/drawing/2014/main" id="{19FF78A3-B92B-3E3F-6756-8B861656E6D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61F94C1-4CAE-E03E-773C-5B57B2C6B5DB}"/>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45085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C03F6-47F4-EDC3-C0C0-D59C72C9BE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038D8D0-DE17-B43F-B569-65E04A945B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5A1127E-2DCB-F3C1-1A3A-62E3C07E2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04F9F-A06B-3C71-7391-756C91956C88}"/>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6" name="Footer Placeholder 5">
            <a:extLst>
              <a:ext uri="{FF2B5EF4-FFF2-40B4-BE49-F238E27FC236}">
                <a16:creationId xmlns:a16="http://schemas.microsoft.com/office/drawing/2014/main" id="{8CBCA181-A378-76F5-2662-7A6D4E82B18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C225AC-1E57-5820-6B08-8F9DEE7168B6}"/>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3047624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0A6E1-94C7-742A-76FA-089FE8017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8603602-99C7-15F9-BF28-12E22F502B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25EFC024-C3DA-28A3-F364-04F220C32B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62EADD-1EA4-D81D-EC2C-62F87B34DDC1}"/>
              </a:ext>
            </a:extLst>
          </p:cNvPr>
          <p:cNvSpPr>
            <a:spLocks noGrp="1"/>
          </p:cNvSpPr>
          <p:nvPr>
            <p:ph type="dt" sz="half" idx="10"/>
          </p:nvPr>
        </p:nvSpPr>
        <p:spPr/>
        <p:txBody>
          <a:bodyPr/>
          <a:lstStyle/>
          <a:p>
            <a:fld id="{2E802F23-FA1F-4C8B-9CE1-6F463CF8E799}" type="datetimeFigureOut">
              <a:rPr lang="en-AU" smtClean="0"/>
              <a:t>23/04/2024</a:t>
            </a:fld>
            <a:endParaRPr lang="en-AU"/>
          </a:p>
        </p:txBody>
      </p:sp>
      <p:sp>
        <p:nvSpPr>
          <p:cNvPr id="6" name="Footer Placeholder 5">
            <a:extLst>
              <a:ext uri="{FF2B5EF4-FFF2-40B4-BE49-F238E27FC236}">
                <a16:creationId xmlns:a16="http://schemas.microsoft.com/office/drawing/2014/main" id="{4A2B35BF-2155-D207-7110-285FA2D2627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F88DA90-BCDD-DEA4-6724-87CBBCB1B606}"/>
              </a:ext>
            </a:extLst>
          </p:cNvPr>
          <p:cNvSpPr>
            <a:spLocks noGrp="1"/>
          </p:cNvSpPr>
          <p:nvPr>
            <p:ph type="sldNum" sz="quarter" idx="12"/>
          </p:nvPr>
        </p:nvSpPr>
        <p:spPr/>
        <p:txBody>
          <a:bodyPr/>
          <a:lstStyle/>
          <a:p>
            <a:fld id="{49E2C60E-FF53-4F9C-B19B-9D6DE30D33CE}" type="slidenum">
              <a:rPr lang="en-AU" smtClean="0"/>
              <a:t>‹#›</a:t>
            </a:fld>
            <a:endParaRPr lang="en-AU"/>
          </a:p>
        </p:txBody>
      </p:sp>
    </p:spTree>
    <p:extLst>
      <p:ext uri="{BB962C8B-B14F-4D97-AF65-F5344CB8AC3E}">
        <p14:creationId xmlns:p14="http://schemas.microsoft.com/office/powerpoint/2010/main" val="3421945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FA4D40-6739-D75E-DB8F-B2760B8246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8443AC9-D245-31C6-5D86-675B8533CE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5AB9286-B8C5-12E2-8334-A465894A0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E802F23-FA1F-4C8B-9CE1-6F463CF8E799}" type="datetimeFigureOut">
              <a:rPr lang="en-AU" smtClean="0"/>
              <a:t>23/04/2024</a:t>
            </a:fld>
            <a:endParaRPr lang="en-AU"/>
          </a:p>
        </p:txBody>
      </p:sp>
      <p:sp>
        <p:nvSpPr>
          <p:cNvPr id="5" name="Footer Placeholder 4">
            <a:extLst>
              <a:ext uri="{FF2B5EF4-FFF2-40B4-BE49-F238E27FC236}">
                <a16:creationId xmlns:a16="http://schemas.microsoft.com/office/drawing/2014/main" id="{CB3D687B-A95F-BB60-F13D-61B586ADF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9E955789-A568-A68C-C506-B1E4396464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E2C60E-FF53-4F9C-B19B-9D6DE30D33CE}" type="slidenum">
              <a:rPr lang="en-AU" smtClean="0"/>
              <a:t>‹#›</a:t>
            </a:fld>
            <a:endParaRPr lang="en-AU"/>
          </a:p>
        </p:txBody>
      </p:sp>
    </p:spTree>
    <p:extLst>
      <p:ext uri="{BB962C8B-B14F-4D97-AF65-F5344CB8AC3E}">
        <p14:creationId xmlns:p14="http://schemas.microsoft.com/office/powerpoint/2010/main" val="349344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ne in a crowd">
            <a:extLst>
              <a:ext uri="{FF2B5EF4-FFF2-40B4-BE49-F238E27FC236}">
                <a16:creationId xmlns:a16="http://schemas.microsoft.com/office/drawing/2014/main" id="{98D0606D-1D41-71D6-5F96-3579041B2145}"/>
              </a:ext>
            </a:extLst>
          </p:cNvPr>
          <p:cNvPicPr>
            <a:picLocks noChangeAspect="1"/>
          </p:cNvPicPr>
          <p:nvPr/>
        </p:nvPicPr>
        <p:blipFill rotWithShape="1">
          <a:blip r:embed="rId2"/>
          <a:srcRect t="2536" r="13818" b="6555"/>
          <a:stretch/>
        </p:blipFill>
        <p:spPr>
          <a:xfrm>
            <a:off x="3523488" y="10"/>
            <a:ext cx="8668512" cy="6857990"/>
          </a:xfrm>
          <a:prstGeom prst="rect">
            <a:avLst/>
          </a:prstGeom>
        </p:spPr>
      </p:pic>
      <p:sp>
        <p:nvSpPr>
          <p:cNvPr id="18" name="Rectangle 17">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83FC6E-1DC6-2BD1-4EA4-13C17B37F6A3}"/>
              </a:ext>
            </a:extLst>
          </p:cNvPr>
          <p:cNvSpPr>
            <a:spLocks noGrp="1"/>
          </p:cNvSpPr>
          <p:nvPr>
            <p:ph type="ctrTitle"/>
          </p:nvPr>
        </p:nvSpPr>
        <p:spPr>
          <a:xfrm>
            <a:off x="477980" y="1122362"/>
            <a:ext cx="5618019" cy="4583493"/>
          </a:xfrm>
        </p:spPr>
        <p:txBody>
          <a:bodyPr anchor="b">
            <a:normAutofit/>
          </a:bodyPr>
          <a:lstStyle/>
          <a:p>
            <a:pPr algn="l"/>
            <a:r>
              <a:rPr lang="en-US" sz="8000" b="1" dirty="0">
                <a:solidFill>
                  <a:schemeClr val="bg1"/>
                </a:solidFill>
              </a:rPr>
              <a:t>Good Intentions </a:t>
            </a:r>
            <a:br>
              <a:rPr lang="en-US" sz="8000" b="1" dirty="0">
                <a:solidFill>
                  <a:schemeClr val="bg1"/>
                </a:solidFill>
              </a:rPr>
            </a:br>
            <a:r>
              <a:rPr lang="en-US" sz="8000" b="1" dirty="0">
                <a:solidFill>
                  <a:schemeClr val="bg1"/>
                </a:solidFill>
              </a:rPr>
              <a:t>and Community</a:t>
            </a:r>
            <a:endParaRPr lang="en-AU" sz="8000" b="1" dirty="0">
              <a:solidFill>
                <a:schemeClr val="bg1"/>
              </a:solidFill>
            </a:endParaRPr>
          </a:p>
        </p:txBody>
      </p:sp>
      <p:sp>
        <p:nvSpPr>
          <p:cNvPr id="20" name="Rectangle 1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750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9F5C1-7C7B-D5FE-430E-6304D9B37467}"/>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7167CA91-9754-5A1A-4DF8-71CCC3378897}"/>
              </a:ext>
            </a:extLst>
          </p:cNvPr>
          <p:cNvSpPr>
            <a:spLocks noGrp="1"/>
          </p:cNvSpPr>
          <p:nvPr>
            <p:ph idx="1"/>
          </p:nvPr>
        </p:nvSpPr>
        <p:spPr/>
        <p:txBody>
          <a:bodyPr>
            <a:normAutofit/>
          </a:bodyPr>
          <a:lstStyle/>
          <a:p>
            <a:pPr marL="0" indent="0">
              <a:buNone/>
            </a:pPr>
            <a:r>
              <a:rPr lang="en-US" sz="3200" b="1" kern="100" dirty="0">
                <a:effectLst/>
                <a:latin typeface="Aptos" panose="020B0004020202020204" pitchFamily="34" charset="0"/>
                <a:ea typeface="Aptos" panose="020B0004020202020204" pitchFamily="34" charset="0"/>
                <a:cs typeface="Times New Roman" panose="02020603050405020304" pitchFamily="18" charset="0"/>
              </a:rPr>
              <a:t>John 15:15  </a:t>
            </a:r>
            <a:r>
              <a:rPr lang="en-US" sz="3200" i="1" kern="100" dirty="0">
                <a:effectLst/>
                <a:latin typeface="Aptos" panose="020B0004020202020204" pitchFamily="34" charset="0"/>
                <a:ea typeface="Aptos" panose="020B0004020202020204" pitchFamily="34" charset="0"/>
                <a:cs typeface="Times New Roman" panose="02020603050405020304" pitchFamily="18" charset="0"/>
              </a:rPr>
              <a:t>I no longer call you servants, because a servant does not know his master’s business.  Instead, I have called you friends, for everything that I learned from my father I have made known to you.</a:t>
            </a:r>
            <a:endParaRPr lang="en-AU"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AU" sz="3200" dirty="0"/>
          </a:p>
        </p:txBody>
      </p:sp>
    </p:spTree>
    <p:extLst>
      <p:ext uri="{BB962C8B-B14F-4D97-AF65-F5344CB8AC3E}">
        <p14:creationId xmlns:p14="http://schemas.microsoft.com/office/powerpoint/2010/main" val="96319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Male loneliness: the ticking time bomb that's killing men | happiness.com">
            <a:extLst>
              <a:ext uri="{FF2B5EF4-FFF2-40B4-BE49-F238E27FC236}">
                <a16:creationId xmlns:a16="http://schemas.microsoft.com/office/drawing/2014/main" id="{5FF62058-1556-C4A6-1C82-C09BA27D680C}"/>
              </a:ext>
            </a:extLst>
          </p:cNvPr>
          <p:cNvPicPr>
            <a:picLocks noGrp="1" noChangeAspect="1" noChangeArrowheads="1"/>
          </p:cNvPicPr>
          <p:nvPr>
            <p:ph idx="4294967295"/>
          </p:nvPr>
        </p:nvPicPr>
        <p:blipFill rotWithShape="1">
          <a:blip r:embed="rId2">
            <a:extLst>
              <a:ext uri="{28A0092B-C50C-407E-A947-70E740481C1C}">
                <a14:useLocalDpi xmlns:a14="http://schemas.microsoft.com/office/drawing/2010/main" val="0"/>
              </a:ext>
            </a:extLst>
          </a:blip>
          <a:srcRect t="6713" r="-2" b="9062"/>
          <a:stretch/>
        </p:blipFill>
        <p:spPr bwMode="auto">
          <a:xfrm>
            <a:off x="-6350" y="0"/>
            <a:ext cx="121983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130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D7E661-D8C0-7855-BC12-6955CF5B5960}"/>
              </a:ext>
            </a:extLst>
          </p:cNvPr>
          <p:cNvSpPr>
            <a:spLocks noGrp="1"/>
          </p:cNvSpPr>
          <p:nvPr>
            <p:ph idx="1"/>
          </p:nvPr>
        </p:nvSpPr>
        <p:spPr/>
        <p:txBody>
          <a:bodyPr>
            <a:normAutofit/>
          </a:bodyPr>
          <a:lstStyle/>
          <a:p>
            <a:pPr marL="0" indent="0">
              <a:buNone/>
            </a:pPr>
            <a:r>
              <a:rPr lang="en-US" sz="3200" b="1" kern="100" dirty="0">
                <a:effectLst/>
                <a:latin typeface="Aptos" panose="020B0004020202020204" pitchFamily="34" charset="0"/>
                <a:ea typeface="Aptos" panose="020B0004020202020204" pitchFamily="34" charset="0"/>
                <a:cs typeface="Times New Roman" panose="02020603050405020304" pitchFamily="18" charset="0"/>
              </a:rPr>
              <a:t>Revelation 22:17 </a:t>
            </a:r>
            <a:r>
              <a:rPr lang="en-US" sz="3200" i="1" kern="100" dirty="0">
                <a:effectLst/>
                <a:latin typeface="Aptos" panose="020B0004020202020204" pitchFamily="34" charset="0"/>
                <a:ea typeface="Aptos" panose="020B0004020202020204" pitchFamily="34" charset="0"/>
                <a:cs typeface="Times New Roman" panose="02020603050405020304" pitchFamily="18" charset="0"/>
              </a:rPr>
              <a:t>The Spirit and the bride say “Come!”. And let him who hears say, “come!”.  Whoever is thirsty, let him come; and whoever wishes, let him take the free gift of the water of life.</a:t>
            </a:r>
            <a:endParaRPr lang="en-AU"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AU" sz="3200" dirty="0"/>
          </a:p>
        </p:txBody>
      </p:sp>
    </p:spTree>
    <p:extLst>
      <p:ext uri="{BB962C8B-B14F-4D97-AF65-F5344CB8AC3E}">
        <p14:creationId xmlns:p14="http://schemas.microsoft.com/office/powerpoint/2010/main" val="2571447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211B5-2D22-C76F-329C-E334B6F2E634}"/>
              </a:ext>
            </a:extLst>
          </p:cNvPr>
          <p:cNvSpPr>
            <a:spLocks noGrp="1"/>
          </p:cNvSpPr>
          <p:nvPr>
            <p:ph type="title"/>
          </p:nvPr>
        </p:nvSpPr>
        <p:spPr/>
        <p:txBody>
          <a:bodyPr/>
          <a:lstStyle/>
          <a:p>
            <a:r>
              <a:rPr lang="en-US" b="1" dirty="0"/>
              <a:t>1. Jesus’ Bride – the Church</a:t>
            </a:r>
            <a:endParaRPr lang="en-AU" b="1" dirty="0"/>
          </a:p>
        </p:txBody>
      </p:sp>
      <p:sp>
        <p:nvSpPr>
          <p:cNvPr id="3" name="Content Placeholder 2">
            <a:extLst>
              <a:ext uri="{FF2B5EF4-FFF2-40B4-BE49-F238E27FC236}">
                <a16:creationId xmlns:a16="http://schemas.microsoft.com/office/drawing/2014/main" id="{E07D9B45-CAC9-2D10-6CA6-FFFDBC8DAB4D}"/>
              </a:ext>
            </a:extLst>
          </p:cNvPr>
          <p:cNvSpPr>
            <a:spLocks noGrp="1"/>
          </p:cNvSpPr>
          <p:nvPr>
            <p:ph idx="1"/>
          </p:nvPr>
        </p:nvSpPr>
        <p:spPr>
          <a:xfrm>
            <a:off x="838200" y="1690688"/>
            <a:ext cx="10515600" cy="4989511"/>
          </a:xfrm>
        </p:spPr>
        <p:txBody>
          <a:bodyPr>
            <a:normAutofit/>
          </a:bodyPr>
          <a:lstStyle/>
          <a:p>
            <a:pPr marL="0" indent="0">
              <a:buNone/>
            </a:pPr>
            <a:r>
              <a:rPr lang="en-US" sz="3200" b="1" kern="100" dirty="0">
                <a:effectLst/>
                <a:latin typeface="Aptos" panose="020B0004020202020204" pitchFamily="34" charset="0"/>
                <a:ea typeface="Aptos" panose="020B0004020202020204" pitchFamily="34" charset="0"/>
                <a:cs typeface="Times New Roman" panose="02020603050405020304" pitchFamily="18" charset="0"/>
              </a:rPr>
              <a:t>Ephesians 5:25-27 </a:t>
            </a:r>
            <a:r>
              <a:rPr lang="en-US" sz="3200" i="1" kern="100" dirty="0">
                <a:effectLst/>
                <a:latin typeface="Aptos" panose="020B0004020202020204" pitchFamily="34" charset="0"/>
                <a:ea typeface="Aptos" panose="020B0004020202020204" pitchFamily="34" charset="0"/>
                <a:cs typeface="Times New Roman" panose="02020603050405020304" pitchFamily="18" charset="0"/>
              </a:rPr>
              <a:t>Husbands, love your wives, just as Christ loved the church and gave himself up for her to make her holy, cleansing her by the washing with water through the word, and to present her to himself as a radiant church, without stain or wrinkle or any other blemish, but holy and blameless.</a:t>
            </a:r>
          </a:p>
          <a:p>
            <a:pPr marL="0" indent="0">
              <a:buNone/>
            </a:pPr>
            <a:r>
              <a:rPr lang="en-US" sz="3200" b="1" kern="100" dirty="0">
                <a:latin typeface="Aptos" panose="020B0004020202020204" pitchFamily="34" charset="0"/>
                <a:ea typeface="Aptos" panose="020B0004020202020204" pitchFamily="34" charset="0"/>
                <a:cs typeface="Times New Roman" panose="02020603050405020304" pitchFamily="18" charset="0"/>
              </a:rPr>
              <a:t>Ephesians 5:31-32 </a:t>
            </a:r>
            <a:r>
              <a:rPr lang="en-US" sz="3200" i="1" dirty="0"/>
              <a:t>For this reason a man will leave his father and mother and be united to his wife, and the two will become one flesh.  This is a profound mystery – but I am talking about Christ and the church.</a:t>
            </a:r>
          </a:p>
          <a:p>
            <a:pPr marL="0" indent="0">
              <a:buNone/>
            </a:pPr>
            <a:endParaRPr lang="en-AU"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AU" sz="3200" dirty="0"/>
          </a:p>
        </p:txBody>
      </p:sp>
    </p:spTree>
    <p:extLst>
      <p:ext uri="{BB962C8B-B14F-4D97-AF65-F5344CB8AC3E}">
        <p14:creationId xmlns:p14="http://schemas.microsoft.com/office/powerpoint/2010/main" val="345997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211B5-2D22-C76F-329C-E334B6F2E634}"/>
              </a:ext>
            </a:extLst>
          </p:cNvPr>
          <p:cNvSpPr>
            <a:spLocks noGrp="1"/>
          </p:cNvSpPr>
          <p:nvPr>
            <p:ph type="title"/>
          </p:nvPr>
        </p:nvSpPr>
        <p:spPr>
          <a:xfrm>
            <a:off x="838200" y="365125"/>
            <a:ext cx="10515600" cy="701675"/>
          </a:xfrm>
        </p:spPr>
        <p:txBody>
          <a:bodyPr>
            <a:normAutofit/>
          </a:bodyPr>
          <a:lstStyle/>
          <a:p>
            <a:r>
              <a:rPr lang="en-US" sz="3600" b="1" dirty="0"/>
              <a:t>1. Jesus’ Bride – the Church</a:t>
            </a:r>
            <a:endParaRPr lang="en-AU" sz="3600" b="1" dirty="0"/>
          </a:p>
        </p:txBody>
      </p:sp>
      <p:sp>
        <p:nvSpPr>
          <p:cNvPr id="3" name="Content Placeholder 2">
            <a:extLst>
              <a:ext uri="{FF2B5EF4-FFF2-40B4-BE49-F238E27FC236}">
                <a16:creationId xmlns:a16="http://schemas.microsoft.com/office/drawing/2014/main" id="{E07D9B45-CAC9-2D10-6CA6-FFFDBC8DAB4D}"/>
              </a:ext>
            </a:extLst>
          </p:cNvPr>
          <p:cNvSpPr>
            <a:spLocks noGrp="1"/>
          </p:cNvSpPr>
          <p:nvPr>
            <p:ph idx="1"/>
          </p:nvPr>
        </p:nvSpPr>
        <p:spPr>
          <a:xfrm>
            <a:off x="838200" y="1690688"/>
            <a:ext cx="10515600" cy="4989511"/>
          </a:xfrm>
        </p:spPr>
        <p:txBody>
          <a:bodyPr>
            <a:normAutofit/>
          </a:bodyPr>
          <a:lstStyle/>
          <a:p>
            <a:pPr marL="0" indent="0">
              <a:buNone/>
            </a:pPr>
            <a:r>
              <a:rPr lang="en-US" sz="3200" b="1" kern="100" dirty="0">
                <a:effectLst/>
                <a:latin typeface="Aptos" panose="020B0004020202020204" pitchFamily="34" charset="0"/>
                <a:ea typeface="Aptos" panose="020B0004020202020204" pitchFamily="34" charset="0"/>
                <a:cs typeface="Times New Roman" panose="02020603050405020304" pitchFamily="18" charset="0"/>
              </a:rPr>
              <a:t>Revelation 19:7-8 </a:t>
            </a:r>
            <a:r>
              <a:rPr lang="en-US" sz="3200" i="1" kern="100" dirty="0">
                <a:effectLst/>
                <a:latin typeface="Aptos" panose="020B0004020202020204" pitchFamily="34" charset="0"/>
                <a:ea typeface="Aptos" panose="020B0004020202020204" pitchFamily="34" charset="0"/>
                <a:cs typeface="Times New Roman" panose="02020603050405020304" pitchFamily="18" charset="0"/>
              </a:rPr>
              <a:t>Let us rejoice and be glad and give him glory!  For the wedding of the Lamb has come, and his bride has made herself ready.  Fine linen, bright and clean, was given her to wear. (Fine linen stands for the righteous acts of the saints.)</a:t>
            </a:r>
            <a:endParaRPr lang="en-AU"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AU" sz="3200" dirty="0"/>
          </a:p>
          <a:p>
            <a:pPr marL="0" indent="0">
              <a:buNone/>
            </a:pPr>
            <a:endParaRPr lang="en-AU" sz="3200" dirty="0"/>
          </a:p>
        </p:txBody>
      </p:sp>
    </p:spTree>
    <p:extLst>
      <p:ext uri="{BB962C8B-B14F-4D97-AF65-F5344CB8AC3E}">
        <p14:creationId xmlns:p14="http://schemas.microsoft.com/office/powerpoint/2010/main" val="1670233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D113-30A4-21F1-CC27-77AA96111DF4}"/>
              </a:ext>
            </a:extLst>
          </p:cNvPr>
          <p:cNvSpPr>
            <a:spLocks noGrp="1"/>
          </p:cNvSpPr>
          <p:nvPr>
            <p:ph type="title"/>
          </p:nvPr>
        </p:nvSpPr>
        <p:spPr/>
        <p:txBody>
          <a:bodyPr/>
          <a:lstStyle/>
          <a:p>
            <a:r>
              <a:rPr lang="en-US" b="1" dirty="0"/>
              <a:t>2. Living it Out.</a:t>
            </a:r>
            <a:endParaRPr lang="en-AU" b="1" dirty="0"/>
          </a:p>
        </p:txBody>
      </p:sp>
      <p:sp>
        <p:nvSpPr>
          <p:cNvPr id="3" name="Content Placeholder 2">
            <a:extLst>
              <a:ext uri="{FF2B5EF4-FFF2-40B4-BE49-F238E27FC236}">
                <a16:creationId xmlns:a16="http://schemas.microsoft.com/office/drawing/2014/main" id="{AF87C111-4D9E-D313-8F3F-9E38C88C8770}"/>
              </a:ext>
            </a:extLst>
          </p:cNvPr>
          <p:cNvSpPr>
            <a:spLocks noGrp="1"/>
          </p:cNvSpPr>
          <p:nvPr>
            <p:ph idx="1"/>
          </p:nvPr>
        </p:nvSpPr>
        <p:spPr>
          <a:xfrm>
            <a:off x="838198" y="1825624"/>
            <a:ext cx="10655301" cy="5032375"/>
          </a:xfrm>
        </p:spPr>
        <p:txBody>
          <a:bodyPr/>
          <a:lstStyle/>
          <a:p>
            <a:pPr marL="0" indent="0">
              <a:buNone/>
            </a:pPr>
            <a:r>
              <a:rPr lang="en-US" b="1" dirty="0"/>
              <a:t>Colossians 3:12-13 </a:t>
            </a:r>
            <a:r>
              <a:rPr lang="en-US" i="1" dirty="0"/>
              <a:t>Therefore, as God’s chosen people, holy and dearly loved, clothe yourselves with compassion, kindness, humility, gentleness and patience.  Bear with one another and forgive whatever grievances you may have against one another.  Forgive as the Lord forgave you.</a:t>
            </a:r>
          </a:p>
          <a:p>
            <a:pPr marL="0" indent="0">
              <a:buNone/>
            </a:pPr>
            <a:r>
              <a:rPr lang="en-US" b="1" dirty="0"/>
              <a:t>Colossians 3:14 </a:t>
            </a:r>
            <a:r>
              <a:rPr lang="en-US" i="1" dirty="0"/>
              <a:t>And over all these virtues put on love, which binds them al together in perfect unity.</a:t>
            </a:r>
          </a:p>
          <a:p>
            <a:pPr marL="0" indent="0">
              <a:buNone/>
            </a:pPr>
            <a:r>
              <a:rPr lang="en-US" b="1" dirty="0"/>
              <a:t>Colossians 3:15 </a:t>
            </a:r>
            <a:r>
              <a:rPr lang="en-US" i="1" dirty="0"/>
              <a:t>Let the peace of Christ rule in your hearts, since as members of one body you were called to peace.  And be thankful.</a:t>
            </a: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324741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96F1A-0206-9D99-A13C-9D7D8BDF6EE1}"/>
              </a:ext>
            </a:extLst>
          </p:cNvPr>
          <p:cNvSpPr>
            <a:spLocks noGrp="1"/>
          </p:cNvSpPr>
          <p:nvPr>
            <p:ph type="title"/>
          </p:nvPr>
        </p:nvSpPr>
        <p:spPr/>
        <p:txBody>
          <a:bodyPr/>
          <a:lstStyle/>
          <a:p>
            <a:r>
              <a:rPr lang="en-US" b="1" dirty="0"/>
              <a:t>3. Training for Relationships</a:t>
            </a:r>
            <a:endParaRPr lang="en-AU" b="1" dirty="0"/>
          </a:p>
        </p:txBody>
      </p:sp>
      <p:sp>
        <p:nvSpPr>
          <p:cNvPr id="3" name="Content Placeholder 2">
            <a:extLst>
              <a:ext uri="{FF2B5EF4-FFF2-40B4-BE49-F238E27FC236}">
                <a16:creationId xmlns:a16="http://schemas.microsoft.com/office/drawing/2014/main" id="{522676A0-2C2A-EC77-46CA-D9DDA654D45D}"/>
              </a:ext>
            </a:extLst>
          </p:cNvPr>
          <p:cNvSpPr>
            <a:spLocks noGrp="1"/>
          </p:cNvSpPr>
          <p:nvPr>
            <p:ph idx="1"/>
          </p:nvPr>
        </p:nvSpPr>
        <p:spPr/>
        <p:txBody>
          <a:bodyPr>
            <a:normAutofit/>
          </a:bodyPr>
          <a:lstStyle/>
          <a:p>
            <a:pPr marL="0" indent="0">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Proverbs 22:6 </a:t>
            </a:r>
            <a:r>
              <a:rPr lang="en-US" i="1" kern="100" dirty="0">
                <a:effectLst/>
                <a:latin typeface="Aptos" panose="020B0004020202020204" pitchFamily="34" charset="0"/>
                <a:ea typeface="Aptos" panose="020B0004020202020204" pitchFamily="34" charset="0"/>
                <a:cs typeface="Times New Roman" panose="02020603050405020304" pitchFamily="18" charset="0"/>
              </a:rPr>
              <a:t>Train up a child in the way he should go, and when he is old, he will not turn from it.</a:t>
            </a:r>
          </a:p>
          <a:p>
            <a:pPr marL="0" indent="0">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Proverbs 29:15, 17 </a:t>
            </a:r>
            <a:r>
              <a:rPr lang="en-US" i="1" kern="100" dirty="0">
                <a:effectLst/>
                <a:latin typeface="Aptos" panose="020B0004020202020204" pitchFamily="34" charset="0"/>
                <a:ea typeface="Aptos" panose="020B0004020202020204" pitchFamily="34" charset="0"/>
                <a:cs typeface="Times New Roman" panose="02020603050405020304" pitchFamily="18" charset="0"/>
              </a:rPr>
              <a:t>The rod of correction imparts wisdom, but a child left to himself disgraces his mother… Discipline your son, and he will give you peace; he will bring delight to your soul.</a:t>
            </a:r>
          </a:p>
          <a:p>
            <a:pPr marL="0" indent="0">
              <a:buNone/>
            </a:pPr>
            <a:r>
              <a:rPr lang="en-US" b="1" dirty="0"/>
              <a:t>Ephesians 6:4 </a:t>
            </a:r>
            <a:r>
              <a:rPr lang="en-US" i="1" dirty="0"/>
              <a:t>Fathers, do not exasperate your children; instead, bring them up in the training and instruction of the Lord.</a:t>
            </a:r>
            <a:endParaRPr lang="en-AU" dirty="0"/>
          </a:p>
          <a:p>
            <a:pPr marL="0" indent="0">
              <a:buNone/>
            </a:pPr>
            <a:endParaRPr lang="en-AU"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i="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AU"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9982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75951-2CB0-93AB-0F3F-0A145DA42C00}"/>
              </a:ext>
            </a:extLst>
          </p:cNvPr>
          <p:cNvSpPr>
            <a:spLocks noGrp="1"/>
          </p:cNvSpPr>
          <p:nvPr>
            <p:ph type="title"/>
          </p:nvPr>
        </p:nvSpPr>
        <p:spPr/>
        <p:txBody>
          <a:bodyPr/>
          <a:lstStyle/>
          <a:p>
            <a:r>
              <a:rPr lang="en-US" b="1" dirty="0"/>
              <a:t>4. Building Relationships</a:t>
            </a:r>
            <a:endParaRPr lang="en-AU" b="1" dirty="0"/>
          </a:p>
        </p:txBody>
      </p:sp>
      <p:sp>
        <p:nvSpPr>
          <p:cNvPr id="3" name="Content Placeholder 2">
            <a:extLst>
              <a:ext uri="{FF2B5EF4-FFF2-40B4-BE49-F238E27FC236}">
                <a16:creationId xmlns:a16="http://schemas.microsoft.com/office/drawing/2014/main" id="{BB567BA8-07E0-19ED-3BA4-D0E747CA5E21}"/>
              </a:ext>
            </a:extLst>
          </p:cNvPr>
          <p:cNvSpPr>
            <a:spLocks noGrp="1"/>
          </p:cNvSpPr>
          <p:nvPr>
            <p:ph idx="1"/>
          </p:nvPr>
        </p:nvSpPr>
        <p:spPr/>
        <p:txBody>
          <a:bodyPr>
            <a:normAutofit/>
          </a:bodyPr>
          <a:lstStyle/>
          <a:p>
            <a:pPr marL="0" indent="0">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Proverbs 17:17 </a:t>
            </a:r>
            <a:r>
              <a:rPr lang="en-US" i="1" kern="100" dirty="0">
                <a:effectLst/>
                <a:latin typeface="Aptos" panose="020B0004020202020204" pitchFamily="34" charset="0"/>
                <a:ea typeface="Aptos" panose="020B0004020202020204" pitchFamily="34" charset="0"/>
                <a:cs typeface="Times New Roman" panose="02020603050405020304" pitchFamily="18" charset="0"/>
              </a:rPr>
              <a:t>A friend loves at all times, and a brother is born for adversity.</a:t>
            </a:r>
            <a:endParaRPr lang="en-AU"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b="1" dirty="0"/>
              <a:t>Proverbs 27:5-6 </a:t>
            </a:r>
            <a:r>
              <a:rPr lang="en-US" i="1" dirty="0"/>
              <a:t>Better is open rebuke than hidden love.  Wounds from a friend can be trusted, but an enemy multiplies kisses.</a:t>
            </a:r>
            <a:endParaRPr lang="en-AU" dirty="0"/>
          </a:p>
          <a:p>
            <a:pPr marL="0" indent="0">
              <a:buNone/>
            </a:pPr>
            <a:endParaRPr lang="en-AU" dirty="0"/>
          </a:p>
        </p:txBody>
      </p:sp>
    </p:spTree>
    <p:extLst>
      <p:ext uri="{BB962C8B-B14F-4D97-AF65-F5344CB8AC3E}">
        <p14:creationId xmlns:p14="http://schemas.microsoft.com/office/powerpoint/2010/main" val="30133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Grace Grace: Week 83: Seeing Jesus in OT- The Covenant of David And ...">
            <a:extLst>
              <a:ext uri="{FF2B5EF4-FFF2-40B4-BE49-F238E27FC236}">
                <a16:creationId xmlns:a16="http://schemas.microsoft.com/office/drawing/2014/main" id="{0FEC60C2-95E5-B941-2AB4-B24E2717010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80" r="22179" b="-1"/>
          <a:stretch/>
        </p:blipFill>
        <p:spPr bwMode="auto">
          <a:xfrm>
            <a:off x="4883022" y="10"/>
            <a:ext cx="7308978" cy="6857990"/>
          </a:xfrm>
          <a:custGeom>
            <a:avLst/>
            <a:gdLst/>
            <a:ahLst/>
            <a:cxnLst/>
            <a:rect l="l" t="t" r="r" b="b"/>
            <a:pathLst>
              <a:path w="7308978" h="6858000">
                <a:moveTo>
                  <a:pt x="0" y="0"/>
                </a:moveTo>
                <a:lnTo>
                  <a:pt x="7308978" y="0"/>
                </a:lnTo>
                <a:lnTo>
                  <a:pt x="7308978" y="6858000"/>
                </a:lnTo>
                <a:lnTo>
                  <a:pt x="0" y="6858000"/>
                </a:lnTo>
                <a:lnTo>
                  <a:pt x="62983" y="6788730"/>
                </a:lnTo>
                <a:cubicBezTo>
                  <a:pt x="773509" y="5928900"/>
                  <a:pt x="1212978" y="4741056"/>
                  <a:pt x="1212978" y="3429000"/>
                </a:cubicBezTo>
                <a:cubicBezTo>
                  <a:pt x="1212978" y="2116944"/>
                  <a:pt x="773509" y="929100"/>
                  <a:pt x="62983" y="69271"/>
                </a:cubicBezTo>
                <a:close/>
              </a:path>
            </a:pathLst>
          </a:custGeom>
          <a:noFill/>
          <a:extLst>
            <a:ext uri="{909E8E84-426E-40DD-AFC4-6F175D3DCCD1}">
              <a14:hiddenFill xmlns:a14="http://schemas.microsoft.com/office/drawing/2010/main">
                <a:solidFill>
                  <a:srgbClr val="FFFFFF"/>
                </a:solidFill>
              </a14:hiddenFill>
            </a:ext>
          </a:extLst>
        </p:spPr>
      </p:pic>
      <p:sp useBgFill="1">
        <p:nvSpPr>
          <p:cNvPr id="3081" name="Freeform: Shape 3080">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083" name="Freeform: Shape 3082">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E75951-2CB0-93AB-0F3F-0A145DA42C00}"/>
              </a:ext>
            </a:extLst>
          </p:cNvPr>
          <p:cNvSpPr>
            <a:spLocks noGrp="1"/>
          </p:cNvSpPr>
          <p:nvPr>
            <p:ph type="title"/>
          </p:nvPr>
        </p:nvSpPr>
        <p:spPr>
          <a:xfrm>
            <a:off x="374904" y="657568"/>
            <a:ext cx="4992624" cy="1243584"/>
          </a:xfrm>
        </p:spPr>
        <p:txBody>
          <a:bodyPr anchor="ctr">
            <a:normAutofit/>
          </a:bodyPr>
          <a:lstStyle/>
          <a:p>
            <a:r>
              <a:rPr lang="en-US" sz="3400" b="1" dirty="0"/>
              <a:t>4. Building Relationships</a:t>
            </a:r>
            <a:endParaRPr lang="en-AU" sz="3400" b="1" dirty="0"/>
          </a:p>
        </p:txBody>
      </p:sp>
      <p:sp>
        <p:nvSpPr>
          <p:cNvPr id="3085" name="Rectangle 3084">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87" name="Rectangle 3086">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B567BA8-07E0-19ED-3BA4-D0E747CA5E21}"/>
              </a:ext>
            </a:extLst>
          </p:cNvPr>
          <p:cNvSpPr>
            <a:spLocks noGrp="1"/>
          </p:cNvSpPr>
          <p:nvPr>
            <p:ph idx="1"/>
          </p:nvPr>
        </p:nvSpPr>
        <p:spPr>
          <a:xfrm>
            <a:off x="374904" y="2213625"/>
            <a:ext cx="5046345" cy="4479784"/>
          </a:xfrm>
        </p:spPr>
        <p:txBody>
          <a:bodyPr anchor="t">
            <a:normAutofit/>
          </a:bodyPr>
          <a:lstStyle/>
          <a:p>
            <a:pPr marL="0" indent="0">
              <a:buNone/>
            </a:pPr>
            <a:r>
              <a:rPr lang="en-US" b="1" dirty="0"/>
              <a:t>1 Samuel 18:1-3 </a:t>
            </a:r>
            <a:r>
              <a:rPr lang="en-US" i="1" dirty="0"/>
              <a:t>After David had finished talking with Saul, Jonathan became one in spirit with David, and he loved him as himself.  From that day, Saul kept David with him and did not let him return to his father’s house.  And Jonathan made a covenant with David because he loved him as himself.</a:t>
            </a:r>
            <a:endParaRPr lang="en-AU" dirty="0"/>
          </a:p>
          <a:p>
            <a:pPr marL="0" indent="0">
              <a:buNone/>
            </a:pPr>
            <a:endParaRPr lang="en-AU" dirty="0"/>
          </a:p>
        </p:txBody>
      </p:sp>
    </p:spTree>
    <p:extLst>
      <p:ext uri="{BB962C8B-B14F-4D97-AF65-F5344CB8AC3E}">
        <p14:creationId xmlns:p14="http://schemas.microsoft.com/office/powerpoint/2010/main" val="2327553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81</TotalTime>
  <Words>575</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Calibri</vt:lpstr>
      <vt:lpstr>Office Theme</vt:lpstr>
      <vt:lpstr>Good Intentions  and Community</vt:lpstr>
      <vt:lpstr>PowerPoint Presentation</vt:lpstr>
      <vt:lpstr>PowerPoint Presentation</vt:lpstr>
      <vt:lpstr>1. Jesus’ Bride – the Church</vt:lpstr>
      <vt:lpstr>1. Jesus’ Bride – the Church</vt:lpstr>
      <vt:lpstr>2. Living it Out.</vt:lpstr>
      <vt:lpstr>3. Training for Relationships</vt:lpstr>
      <vt:lpstr>4. Building Relationships</vt:lpstr>
      <vt:lpstr>4. Building Relationships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and Community</dc:title>
  <dc:creator>John Johnston</dc:creator>
  <cp:lastModifiedBy>Peter Kuskie</cp:lastModifiedBy>
  <cp:revision>2</cp:revision>
  <dcterms:created xsi:type="dcterms:W3CDTF">2024-04-19T10:35:18Z</dcterms:created>
  <dcterms:modified xsi:type="dcterms:W3CDTF">2024-04-23T06:34:11Z</dcterms:modified>
</cp:coreProperties>
</file>